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5" r:id="rId2"/>
    <p:sldId id="257" r:id="rId3"/>
    <p:sldId id="258" r:id="rId4"/>
    <p:sldId id="259" r:id="rId5"/>
    <p:sldId id="266" r:id="rId6"/>
    <p:sldId id="267" r:id="rId7"/>
    <p:sldId id="269" r:id="rId8"/>
    <p:sldId id="276" r:id="rId9"/>
  </p:sldIdLst>
  <p:sldSz cx="10515600" cy="7315200"/>
  <p:notesSz cx="9296400" cy="6881813"/>
  <p:defaultTextStyle>
    <a:defPPr>
      <a:defRPr lang="en-US"/>
    </a:defPPr>
    <a:lvl1pPr marL="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38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276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914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5528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191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768" autoAdjust="0"/>
    <p:restoredTop sz="94675" autoAdjust="0"/>
  </p:normalViewPr>
  <p:slideViewPr>
    <p:cSldViewPr>
      <p:cViewPr>
        <p:scale>
          <a:sx n="79" d="100"/>
          <a:sy n="79" d="100"/>
        </p:scale>
        <p:origin x="-1374" y="-576"/>
      </p:cViewPr>
      <p:guideLst>
        <p:guide orient="horz" pos="2304"/>
        <p:guide pos="3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6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0" y="1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3AB4FE2-11E3-466A-B9E5-6F1CD275D7A7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36527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0" y="6536527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2A59E36-C6BF-4EF1-B887-BC4AD1BE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93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1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FAD862E2-B315-47C8-BD92-7A73F5743E52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94000" y="515938"/>
            <a:ext cx="37084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268862"/>
            <a:ext cx="7437119" cy="3096816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36527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536527"/>
            <a:ext cx="4028440" cy="344091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4CAE9D9-1331-4754-89C2-F0BD81D8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26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382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2764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9146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5528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1910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71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77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88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14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8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89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9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94000" y="515938"/>
            <a:ext cx="3708400" cy="2581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E9D9-1331-4754-89C2-F0BD81D878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9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Gra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340" y="2194560"/>
            <a:ext cx="7360920" cy="1463040"/>
          </a:xfrm>
        </p:spPr>
        <p:txBody>
          <a:bodyPr anchor="b" anchorCtr="0">
            <a:normAutofit/>
          </a:bodyPr>
          <a:lstStyle>
            <a:lvl1pPr algn="ctr">
              <a:defRPr sz="3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901440"/>
            <a:ext cx="7360920" cy="975360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/>
                </a:solidFill>
              </a:defRPr>
            </a:lvl1pPr>
            <a:lvl2pPr marL="49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6CD9E1F2-7B14-4862-BBB4-8E782AFBD8D7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8900" y="7071360"/>
            <a:ext cx="5257800" cy="243840"/>
          </a:xfrm>
          <a:prstGeom prst="rect">
            <a:avLst/>
          </a:prstGeom>
        </p:spPr>
        <p:txBody>
          <a:bodyPr/>
          <a:lstStyle>
            <a:lvl1pPr>
              <a:defRPr sz="1100" spc="65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6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286" y="1056641"/>
            <a:ext cx="1367028" cy="1450323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628900" y="0"/>
            <a:ext cx="5257800" cy="243840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340" y="2194560"/>
            <a:ext cx="7360920" cy="1463040"/>
          </a:xfrm>
        </p:spPr>
        <p:txBody>
          <a:bodyPr anchor="b" anchorCtr="0">
            <a:normAutofit/>
          </a:bodyPr>
          <a:lstStyle>
            <a:lvl1pPr algn="ctr">
              <a:defRPr sz="3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901440"/>
            <a:ext cx="7360920" cy="975360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/>
                </a:solidFill>
              </a:defRPr>
            </a:lvl1pPr>
            <a:lvl2pPr marL="49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6CD9E1F2-7B14-4862-BBB4-8E782AFBD8D7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8900" y="7071360"/>
            <a:ext cx="5257800" cy="243840"/>
          </a:xfrm>
          <a:prstGeom prst="rect">
            <a:avLst/>
          </a:prstGeom>
        </p:spPr>
        <p:txBody>
          <a:bodyPr/>
          <a:lstStyle>
            <a:lvl1pPr>
              <a:defRPr sz="1100" spc="65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6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286" y="1056641"/>
            <a:ext cx="1367028" cy="1450323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628900" y="0"/>
            <a:ext cx="5257800" cy="243840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0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1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2DEB-73A3-4FEA-8973-4B0E7842AAA6}" type="datetime1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POSTAL REGULATORY COMMISSION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407974"/>
            <a:ext cx="841248" cy="89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49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+2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5780" y="1706880"/>
            <a:ext cx="4626864" cy="51206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2956" y="1706880"/>
            <a:ext cx="4626864" cy="51206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407974"/>
            <a:ext cx="841248" cy="892506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6CD9E1F2-7B14-4862-BBB4-8E782AFBD8D7}" type="datetime1">
              <a:rPr lang="en-US" smtClean="0"/>
              <a:t>10/8/2015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8900" y="7071360"/>
            <a:ext cx="5257800" cy="243840"/>
          </a:xfrm>
          <a:prstGeom prst="rect">
            <a:avLst/>
          </a:prstGeom>
        </p:spPr>
        <p:txBody>
          <a:bodyPr/>
          <a:lstStyle>
            <a:lvl1pPr>
              <a:defRPr sz="1100" spc="65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6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7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+2 Titles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706881"/>
            <a:ext cx="4626864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2389294"/>
            <a:ext cx="4626864" cy="421470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62956" y="1706881"/>
            <a:ext cx="4626864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62956" y="2389294"/>
            <a:ext cx="4626864" cy="421470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6CD9E1F2-7B14-4862-BBB4-8E782AFBD8D7}" type="datetime1">
              <a:rPr lang="en-US" smtClean="0"/>
              <a:t>10/8/2015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8900" y="7071360"/>
            <a:ext cx="5257800" cy="243840"/>
          </a:xfrm>
          <a:prstGeom prst="rect">
            <a:avLst/>
          </a:prstGeom>
        </p:spPr>
        <p:txBody>
          <a:bodyPr/>
          <a:lstStyle>
            <a:lvl1pPr>
              <a:defRPr sz="1100" spc="65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6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407974"/>
            <a:ext cx="841248" cy="89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4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5120641"/>
            <a:ext cx="6309360" cy="60452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2" y="653627"/>
            <a:ext cx="7928689" cy="4389120"/>
          </a:xfrm>
        </p:spPr>
        <p:txBody>
          <a:bodyPr/>
          <a:lstStyle>
            <a:lvl1pPr marL="0" indent="0">
              <a:buNone/>
              <a:defRPr sz="3500"/>
            </a:lvl1pPr>
            <a:lvl2pPr marL="496382" indent="0">
              <a:buNone/>
              <a:defRPr sz="3000"/>
            </a:lvl2pPr>
            <a:lvl3pPr marL="992764" indent="0">
              <a:buNone/>
              <a:defRPr sz="2600"/>
            </a:lvl3pPr>
            <a:lvl4pPr marL="1489146" indent="0">
              <a:buNone/>
              <a:defRPr sz="2200"/>
            </a:lvl4pPr>
            <a:lvl5pPr marL="1985528" indent="0">
              <a:buNone/>
              <a:defRPr sz="2200"/>
            </a:lvl5pPr>
            <a:lvl6pPr marL="2481910" indent="0">
              <a:buNone/>
              <a:defRPr sz="2200"/>
            </a:lvl6pPr>
            <a:lvl7pPr marL="2978292" indent="0">
              <a:buNone/>
              <a:defRPr sz="2200"/>
            </a:lvl7pPr>
            <a:lvl8pPr marL="3474674" indent="0">
              <a:buNone/>
              <a:defRPr sz="2200"/>
            </a:lvl8pPr>
            <a:lvl9pPr marL="3971056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5725162"/>
            <a:ext cx="630936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6CD9E1F2-7B14-4862-BBB4-8E782AFBD8D7}" type="datetime1">
              <a:rPr lang="en-US" smtClean="0"/>
              <a:t>10/8/2015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8900" y="7071360"/>
            <a:ext cx="5257800" cy="243840"/>
          </a:xfrm>
          <a:prstGeom prst="rect">
            <a:avLst/>
          </a:prstGeom>
        </p:spPr>
        <p:txBody>
          <a:bodyPr/>
          <a:lstStyle>
            <a:lvl1pPr>
              <a:defRPr sz="1100" spc="65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6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651814"/>
            <a:ext cx="841248" cy="89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5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3810" y="1706880"/>
            <a:ext cx="2366010" cy="48276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706880"/>
            <a:ext cx="6922770" cy="48276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6CD9E1F2-7B14-4862-BBB4-8E782AFBD8D7}" type="datetime1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8900" y="7071360"/>
            <a:ext cx="5257800" cy="243840"/>
          </a:xfrm>
          <a:prstGeom prst="rect">
            <a:avLst/>
          </a:prstGeom>
        </p:spPr>
        <p:txBody>
          <a:bodyPr/>
          <a:lstStyle>
            <a:lvl1pPr>
              <a:defRPr sz="1100" spc="65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60" y="7071360"/>
            <a:ext cx="2453640" cy="24384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15822" y="373111"/>
            <a:ext cx="780288" cy="9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7340" y="243840"/>
            <a:ext cx="8412480" cy="1219200"/>
          </a:xfrm>
          <a:prstGeom prst="rect">
            <a:avLst/>
          </a:prstGeom>
        </p:spPr>
        <p:txBody>
          <a:bodyPr vert="horz" lIns="99276" tIns="49638" rIns="99276" bIns="49638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706880"/>
            <a:ext cx="9464040" cy="5120640"/>
          </a:xfrm>
          <a:prstGeom prst="rect">
            <a:avLst/>
          </a:prstGeom>
        </p:spPr>
        <p:txBody>
          <a:bodyPr vert="horz" lIns="99276" tIns="49638" rIns="99276" bIns="49638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7071360"/>
            <a:ext cx="2453640" cy="243840"/>
          </a:xfrm>
          <a:prstGeom prst="rect">
            <a:avLst/>
          </a:prstGeom>
        </p:spPr>
        <p:txBody>
          <a:bodyPr lIns="99276" tIns="49638" rIns="99276" bIns="49638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3F5D2DEB-73A3-4FEA-8973-4B0E7842AAA6}" type="datetime1">
              <a:rPr lang="en-US" smtClean="0"/>
              <a:t>10/8/2015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8900" y="7071360"/>
            <a:ext cx="5257800" cy="243840"/>
          </a:xfrm>
          <a:prstGeom prst="rect">
            <a:avLst/>
          </a:prstGeom>
        </p:spPr>
        <p:txBody>
          <a:bodyPr lIns="99276" tIns="49638" rIns="99276" bIns="49638"/>
          <a:lstStyle>
            <a:lvl1pPr algn="ctr">
              <a:defRPr sz="1100" spc="65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POSTAL REGULATORY COMMISSION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60" y="7071360"/>
            <a:ext cx="2453640" cy="243840"/>
          </a:xfrm>
          <a:prstGeom prst="rect">
            <a:avLst/>
          </a:prstGeom>
        </p:spPr>
        <p:txBody>
          <a:bodyPr lIns="99276" tIns="49638" rIns="99276" bIns="49638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0FBD444A-E82A-4AC2-8FB2-E32C88988F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628900" y="0"/>
            <a:ext cx="5257800" cy="243840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POSTAL REGULATORY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02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0" r:id="rId2"/>
    <p:sldLayoutId id="2147483669" r:id="rId3"/>
    <p:sldLayoutId id="2147483652" r:id="rId4"/>
    <p:sldLayoutId id="2147483653" r:id="rId5"/>
    <p:sldLayoutId id="2147483657" r:id="rId6"/>
    <p:sldLayoutId id="2147483659" r:id="rId7"/>
  </p:sldLayoutIdLst>
  <p:hf hdr="0"/>
  <p:txStyles>
    <p:titleStyle>
      <a:lvl1pPr algn="l" defTabSz="992764" rtl="0" eaLnBrk="1" latinLnBrk="0" hangingPunct="1">
        <a:spcBef>
          <a:spcPct val="0"/>
        </a:spcBef>
        <a:buNone/>
        <a:defRPr sz="39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362" indent="-253362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560154" indent="-306792" algn="l" defTabSz="992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749744" indent="-253362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928993" indent="-243021" algn="l" defTabSz="992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2354" indent="-189590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30101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6483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2865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9247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8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76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14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528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91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29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67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105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340" y="3576320"/>
            <a:ext cx="7360920" cy="1219200"/>
          </a:xfrm>
        </p:spPr>
        <p:txBody>
          <a:bodyPr>
            <a:noAutofit/>
          </a:bodyPr>
          <a:lstStyle/>
          <a:p>
            <a:r>
              <a:rPr lang="en-US" sz="4300" dirty="0"/>
              <a:t>Parcel Shippers Association</a:t>
            </a:r>
            <a:br>
              <a:rPr lang="en-US" sz="4300" dirty="0"/>
            </a:br>
            <a:r>
              <a:rPr lang="en-US" sz="4300" dirty="0"/>
              <a:t>Regulatory Update</a:t>
            </a:r>
            <a:br>
              <a:rPr lang="en-US" sz="4300" dirty="0"/>
            </a:br>
            <a:r>
              <a:rPr lang="en-US" sz="3500" dirty="0"/>
              <a:t/>
            </a:r>
            <a:br>
              <a:rPr lang="en-US" sz="3500" dirty="0"/>
            </a:br>
            <a:r>
              <a:rPr lang="en-US" dirty="0" smtClean="0"/>
              <a:t>Commissioner Mark D. Acton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120640"/>
            <a:ext cx="7360920" cy="975360"/>
          </a:xfrm>
        </p:spPr>
        <p:txBody>
          <a:bodyPr>
            <a:normAutofit/>
          </a:bodyPr>
          <a:lstStyle/>
          <a:p>
            <a:r>
              <a:rPr lang="en-US" sz="3900" dirty="0"/>
              <a:t>October 7, 2015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VIEWS OF COMMISSIONER ACTON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5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 Discussion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5/18/2015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VIEWS OF COMMISSIONER ACTON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 numCol="2">
            <a:normAutofit/>
          </a:bodyPr>
          <a:lstStyle/>
          <a:p>
            <a:r>
              <a:rPr lang="en-US" sz="4300" dirty="0"/>
              <a:t>Postal Regulatory </a:t>
            </a:r>
            <a:r>
              <a:rPr lang="en-US" sz="4300" dirty="0" smtClean="0"/>
              <a:t>Commission</a:t>
            </a:r>
            <a:endParaRPr lang="en-US" sz="4300" dirty="0"/>
          </a:p>
          <a:p>
            <a:r>
              <a:rPr lang="en-US" sz="4300" dirty="0"/>
              <a:t>Ratemaking - </a:t>
            </a:r>
            <a:r>
              <a:rPr lang="en-US" sz="4300" dirty="0" smtClean="0"/>
              <a:t>Exigency</a:t>
            </a:r>
            <a:endParaRPr lang="en-US" sz="4300" dirty="0"/>
          </a:p>
          <a:p>
            <a:r>
              <a:rPr lang="en-US" sz="4300" dirty="0"/>
              <a:t>Legislative Action?</a:t>
            </a:r>
          </a:p>
          <a:p>
            <a:r>
              <a:rPr lang="en-US" sz="4300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133770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Postal Regulatory Commission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5/18/2015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VIEWS OF COMMISSIONER ACTON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25780" y="1524000"/>
            <a:ext cx="9464040" cy="5303520"/>
          </a:xfrm>
        </p:spPr>
        <p:txBody>
          <a:bodyPr numCol="1"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7700" b="1" dirty="0">
                <a:solidFill>
                  <a:srgbClr val="FF0000"/>
                </a:solidFill>
              </a:rPr>
              <a:t>Mission </a:t>
            </a:r>
            <a:r>
              <a:rPr lang="en-US" sz="7700" b="1" dirty="0" smtClean="0">
                <a:solidFill>
                  <a:srgbClr val="FF0000"/>
                </a:solidFill>
              </a:rPr>
              <a:t>Statement:</a:t>
            </a:r>
          </a:p>
          <a:p>
            <a:pPr marL="0" indent="0" algn="ctr">
              <a:buNone/>
            </a:pPr>
            <a:r>
              <a:rPr lang="en-US" sz="10100" b="1" i="1" dirty="0" smtClean="0">
                <a:solidFill>
                  <a:srgbClr val="FF0000"/>
                </a:solidFill>
              </a:rPr>
              <a:t>Ensure </a:t>
            </a:r>
            <a:r>
              <a:rPr lang="en-US" sz="10100" b="1" i="1" dirty="0">
                <a:solidFill>
                  <a:srgbClr val="FF0000"/>
                </a:solidFill>
              </a:rPr>
              <a:t>transparency and accountability of the United States Postal Service and foster a vital and efficient universal mail system</a:t>
            </a:r>
          </a:p>
          <a:p>
            <a:pPr marL="0" indent="0">
              <a:buNone/>
            </a:pPr>
            <a:endParaRPr lang="en-US" sz="2600" dirty="0"/>
          </a:p>
          <a:p>
            <a:pPr marL="0" indent="0" algn="ctr">
              <a:buNone/>
            </a:pPr>
            <a:r>
              <a:rPr lang="en-US" sz="6700" dirty="0"/>
              <a:t>Present Composition</a:t>
            </a:r>
          </a:p>
          <a:p>
            <a:r>
              <a:rPr lang="en-US" sz="6700" dirty="0"/>
              <a:t>5 Commissioners, appointed by the President and confirmed by the U.S. </a:t>
            </a:r>
            <a:r>
              <a:rPr lang="en-US" sz="7600" dirty="0"/>
              <a:t>Senate—presently</a:t>
            </a:r>
            <a:r>
              <a:rPr lang="en-US" sz="6700" dirty="0"/>
              <a:t> at full complement</a:t>
            </a:r>
          </a:p>
        </p:txBody>
      </p:sp>
    </p:spTree>
    <p:extLst>
      <p:ext uri="{BB962C8B-B14F-4D97-AF65-F5344CB8AC3E}">
        <p14:creationId xmlns:p14="http://schemas.microsoft.com/office/powerpoint/2010/main" val="5591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PRC Core Duties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5/18/2015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VIEWS OF COMMISSIONER ACTON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 numCol="1">
            <a:noAutofit/>
          </a:bodyPr>
          <a:lstStyle/>
          <a:p>
            <a:r>
              <a:rPr lang="en-US" sz="4300" dirty="0"/>
              <a:t>Ensure the Postal Service complies with the law and applicable regulations</a:t>
            </a:r>
          </a:p>
          <a:p>
            <a:r>
              <a:rPr lang="en-US" sz="4300" dirty="0"/>
              <a:t>Provide the public with transparency and accountability of the United States Postal Service</a:t>
            </a:r>
          </a:p>
          <a:p>
            <a:r>
              <a:rPr lang="en-US" sz="4300" dirty="0"/>
              <a:t>Provide Advisory Opinions</a:t>
            </a:r>
          </a:p>
        </p:txBody>
      </p:sp>
    </p:spTree>
    <p:extLst>
      <p:ext uri="{BB962C8B-B14F-4D97-AF65-F5344CB8AC3E}">
        <p14:creationId xmlns:p14="http://schemas.microsoft.com/office/powerpoint/2010/main" val="34600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Rate Making:</a:t>
            </a:r>
            <a:br>
              <a:rPr lang="en-US" dirty="0" smtClean="0"/>
            </a:br>
            <a:r>
              <a:rPr lang="en-US" dirty="0" smtClean="0"/>
              <a:t>R2013-11 Exigent Rate Case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5/18/2015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VIEWS OF COMMISSIONER ACTON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3900" dirty="0"/>
              <a:t>PRC Order 2623 issued July 29, 2015 resolved key areas of concern:</a:t>
            </a:r>
          </a:p>
          <a:p>
            <a:pPr marL="679078" lvl="1" indent="-372287">
              <a:buFont typeface="Arial" panose="020B0604020202020204" pitchFamily="34" charset="0"/>
              <a:buChar char="•"/>
            </a:pPr>
            <a:r>
              <a:rPr lang="en-US" sz="3900" dirty="0"/>
              <a:t>USPS “New Normal” arguments</a:t>
            </a:r>
          </a:p>
          <a:p>
            <a:pPr marL="679078" lvl="1" indent="-372287">
              <a:buFont typeface="Arial" panose="020B0604020202020204" pitchFamily="34" charset="0"/>
              <a:buChar char="•"/>
            </a:pPr>
            <a:r>
              <a:rPr lang="en-US" sz="3900" dirty="0"/>
              <a:t>“Count Once” rule and alternative approaches</a:t>
            </a:r>
          </a:p>
          <a:p>
            <a:pPr marL="679078" lvl="1" indent="-372287">
              <a:buFont typeface="Arial" panose="020B0604020202020204" pitchFamily="34" charset="0"/>
              <a:buChar char="•"/>
            </a:pPr>
            <a:r>
              <a:rPr lang="en-US" sz="3900" dirty="0"/>
              <a:t>Unit contribution calculation</a:t>
            </a:r>
          </a:p>
          <a:p>
            <a:pPr marL="679078" lvl="1" indent="-372287">
              <a:buFont typeface="Arial" panose="020B0604020202020204" pitchFamily="34" charset="0"/>
              <a:buChar char="•"/>
            </a:pPr>
            <a:r>
              <a:rPr lang="en-US" sz="3900" dirty="0"/>
              <a:t>Mailers’ request for protection from </a:t>
            </a:r>
            <a:r>
              <a:rPr lang="en-US" sz="3900" dirty="0" err="1"/>
              <a:t>overcollection</a:t>
            </a:r>
            <a:r>
              <a:rPr lang="en-US" sz="3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38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Rate Making:</a:t>
            </a:r>
            <a:br>
              <a:rPr lang="en-US" dirty="0" smtClean="0"/>
            </a:br>
            <a:r>
              <a:rPr lang="en-US" dirty="0" smtClean="0"/>
              <a:t>R2013-11 Exigent Rate Case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5/18/2015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VIEWS OF COMMISSIONER ACTON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 numCol="1">
            <a:noAutofit/>
          </a:bodyPr>
          <a:lstStyle/>
          <a:p>
            <a:pPr marL="306792" lvl="1" indent="0">
              <a:buNone/>
            </a:pPr>
            <a:r>
              <a:rPr lang="en-US" sz="3500" dirty="0"/>
              <a:t>The literal “bottom line”?</a:t>
            </a:r>
          </a:p>
          <a:p>
            <a:pPr lvl="2"/>
            <a:r>
              <a:rPr lang="en-US" sz="2800" dirty="0"/>
              <a:t>Order 2623 authorizes USPS to collect an additional $1.2 billion in exigent surcharge</a:t>
            </a:r>
          </a:p>
          <a:p>
            <a:pPr lvl="2"/>
            <a:r>
              <a:rPr lang="en-US" sz="2800" dirty="0"/>
              <a:t>This additional amount plus the $2.8 billion already collected produces a total exigent surcharge revenue of $4 billion</a:t>
            </a:r>
          </a:p>
          <a:p>
            <a:pPr lvl="2"/>
            <a:r>
              <a:rPr lang="en-US" sz="2800" dirty="0"/>
              <a:t>Grand total is projected to be reached in April 2016</a:t>
            </a:r>
          </a:p>
          <a:p>
            <a:pPr lvl="2"/>
            <a:r>
              <a:rPr lang="en-US" sz="2800" dirty="0"/>
              <a:t>The exigent rate increase is purposefully a </a:t>
            </a:r>
            <a:r>
              <a:rPr lang="en-US" sz="2800" i="1" dirty="0"/>
              <a:t>temporary</a:t>
            </a:r>
            <a:r>
              <a:rPr lang="en-US" sz="2800" dirty="0"/>
              <a:t> surcharge adjustment</a:t>
            </a:r>
          </a:p>
          <a:p>
            <a:pPr lvl="2"/>
            <a:r>
              <a:rPr lang="en-US" sz="2800" dirty="0"/>
              <a:t>USPS has appealed Commission ruling with the U.S. Court of Appeals, District of Columbia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492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Legislatively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5/18/2015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VIEWS OF COMMISSIONER ACTON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 numCol="1">
            <a:noAutofit/>
          </a:bodyPr>
          <a:lstStyle/>
          <a:p>
            <a:pPr marL="679078" lvl="1" indent="-372287">
              <a:buFont typeface="Arial" panose="020B0604020202020204" pitchFamily="34" charset="0"/>
              <a:buChar char="•"/>
            </a:pPr>
            <a:r>
              <a:rPr lang="en-US" sz="2800" dirty="0" smtClean="0"/>
              <a:t>Senate </a:t>
            </a:r>
            <a:r>
              <a:rPr lang="en-US" sz="2800" dirty="0"/>
              <a:t>Homeland Security and Governmental Affairs Committee Ranking Member, Sen. Tom Carper, </a:t>
            </a:r>
            <a:r>
              <a:rPr lang="en-US" sz="2800" dirty="0" smtClean="0"/>
              <a:t>has proposed reform legislation</a:t>
            </a:r>
          </a:p>
          <a:p>
            <a:pPr marL="1047918" lvl="3" indent="-372287"/>
            <a:r>
              <a:rPr lang="en-US" sz="2800" dirty="0"/>
              <a:t>No co-sponsors to date</a:t>
            </a:r>
          </a:p>
          <a:p>
            <a:pPr marL="679078" lvl="1" indent="-372287">
              <a:buFont typeface="Arial" panose="020B0604020202020204" pitchFamily="34" charset="0"/>
              <a:buChar char="•"/>
            </a:pPr>
            <a:r>
              <a:rPr lang="en-US" sz="2800" dirty="0" smtClean="0"/>
              <a:t>Broader </a:t>
            </a:r>
            <a:r>
              <a:rPr lang="en-US" sz="2800" dirty="0"/>
              <a:t>question </a:t>
            </a:r>
            <a:r>
              <a:rPr lang="en-US" sz="2800" dirty="0" smtClean="0"/>
              <a:t>is whether </a:t>
            </a:r>
            <a:r>
              <a:rPr lang="en-US" sz="2800" dirty="0"/>
              <a:t>targeted legislative changes are more </a:t>
            </a:r>
            <a:r>
              <a:rPr lang="en-US" sz="2800" dirty="0" smtClean="0"/>
              <a:t>“passable” </a:t>
            </a:r>
            <a:r>
              <a:rPr lang="en-US" sz="2800" dirty="0"/>
              <a:t>than </a:t>
            </a:r>
            <a:r>
              <a:rPr lang="en-US" sz="2800" dirty="0" smtClean="0"/>
              <a:t>broad </a:t>
            </a:r>
            <a:r>
              <a:rPr lang="en-US" sz="2800" dirty="0"/>
              <a:t>legislative </a:t>
            </a:r>
            <a:r>
              <a:rPr lang="en-US" sz="2800" dirty="0" smtClean="0"/>
              <a:t>reform </a:t>
            </a:r>
            <a:endParaRPr lang="en-US" sz="2800" dirty="0"/>
          </a:p>
          <a:p>
            <a:pPr marL="1047918" lvl="3" indent="-372287"/>
            <a:r>
              <a:rPr lang="en-US" sz="2800" dirty="0"/>
              <a:t>Some agree a combination of re-amortization of USPS retiree health benefits prepayments, and the ability to administer its own health care plan would put USPS in a sustainable financial position</a:t>
            </a:r>
          </a:p>
        </p:txBody>
      </p:sp>
    </p:spTree>
    <p:extLst>
      <p:ext uri="{BB962C8B-B14F-4D97-AF65-F5344CB8AC3E}">
        <p14:creationId xmlns:p14="http://schemas.microsoft.com/office/powerpoint/2010/main" val="28165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Legislatively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5/18/2015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VIEWS OF COMMISSIONER ACTON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444A-E82A-4AC2-8FB2-E32C88988F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25780" y="1524000"/>
            <a:ext cx="9464040" cy="5303520"/>
          </a:xfrm>
        </p:spPr>
        <p:txBody>
          <a:bodyPr numCol="1">
            <a:noAutofit/>
          </a:bodyPr>
          <a:lstStyle/>
          <a:p>
            <a:pPr marL="679078" lvl="1" indent="-372287">
              <a:buFont typeface="Arial" panose="020B0604020202020204" pitchFamily="34" charset="0"/>
              <a:buChar char="•"/>
            </a:pPr>
            <a:r>
              <a:rPr lang="en-US" sz="3500" dirty="0"/>
              <a:t>Factors (+) favoring/ (-) not favoring reform?</a:t>
            </a:r>
          </a:p>
          <a:p>
            <a:pPr marL="1047918" lvl="3" indent="-372287">
              <a:buFont typeface="Wingdings" panose="05000000000000000000" pitchFamily="2" charset="2"/>
              <a:buChar char="§"/>
            </a:pPr>
            <a:r>
              <a:rPr lang="en-US" sz="3500" dirty="0"/>
              <a:t>(+) Reform of some form is needed!</a:t>
            </a:r>
          </a:p>
          <a:p>
            <a:pPr marL="1047918" lvl="3" indent="-372287">
              <a:buFont typeface="Wingdings" panose="05000000000000000000" pitchFamily="2" charset="2"/>
              <a:buChar char="§"/>
            </a:pPr>
            <a:r>
              <a:rPr lang="en-US" sz="3500" dirty="0"/>
              <a:t>(-) The Postal Service had its first </a:t>
            </a:r>
            <a:r>
              <a:rPr lang="en-US" sz="3500" i="1" dirty="0"/>
              <a:t>operational</a:t>
            </a:r>
            <a:r>
              <a:rPr lang="en-US" sz="3500" dirty="0"/>
              <a:t> profit since 2008, which may impact the chances of reform as USPS circumstance seem less dire</a:t>
            </a:r>
          </a:p>
          <a:p>
            <a:pPr marL="1047918" lvl="3" indent="-372287">
              <a:buFont typeface="Wingdings" panose="05000000000000000000" pitchFamily="2" charset="2"/>
              <a:buChar char="§"/>
            </a:pPr>
            <a:r>
              <a:rPr lang="en-US" sz="3500" dirty="0"/>
              <a:t>(-) Extended exigent surcharge</a:t>
            </a:r>
          </a:p>
          <a:p>
            <a:pPr marL="1047918" lvl="3" indent="-372287">
              <a:buFont typeface="Wingdings" panose="05000000000000000000" pitchFamily="2" charset="2"/>
              <a:buChar char="§"/>
            </a:pPr>
            <a:r>
              <a:rPr lang="en-US" sz="3500" dirty="0"/>
              <a:t>(-) Election year</a:t>
            </a:r>
          </a:p>
          <a:p>
            <a:pPr marL="675631" lvl="3" indent="0" algn="ctr">
              <a:buNone/>
            </a:pPr>
            <a:r>
              <a:rPr lang="en-US" sz="3500" b="1" dirty="0"/>
              <a:t>Q &amp; A / www.prc.gov</a:t>
            </a:r>
          </a:p>
        </p:txBody>
      </p:sp>
    </p:spTree>
    <p:extLst>
      <p:ext uri="{BB962C8B-B14F-4D97-AF65-F5344CB8AC3E}">
        <p14:creationId xmlns:p14="http://schemas.microsoft.com/office/powerpoint/2010/main" val="7877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25462</TotalTime>
  <Words>398</Words>
  <Application>Microsoft Office PowerPoint</Application>
  <PresentationFormat>Custom</PresentationFormat>
  <Paragraphs>74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Parcel Shippers Association Regulatory Update  Commissioner Mark D. Acton</vt:lpstr>
      <vt:lpstr>For Discussion</vt:lpstr>
      <vt:lpstr>The Postal Regulatory Commission</vt:lpstr>
      <vt:lpstr>PRC Core Duties</vt:lpstr>
      <vt:lpstr>Rate Making: R2013-11 Exigent Rate Case</vt:lpstr>
      <vt:lpstr>Rate Making: R2013-11 Exigent Rate Case</vt:lpstr>
      <vt:lpstr>Legislatively</vt:lpstr>
      <vt:lpstr>Legislatively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CAMERON, WILLIAM J</dc:creator>
  <cp:lastModifiedBy>ACTON, MARK D</cp:lastModifiedBy>
  <cp:revision>123</cp:revision>
  <cp:lastPrinted>2015-10-06T19:08:28Z</cp:lastPrinted>
  <dcterms:created xsi:type="dcterms:W3CDTF">2015-01-08T16:48:15Z</dcterms:created>
  <dcterms:modified xsi:type="dcterms:W3CDTF">2015-10-08T15:55:58Z</dcterms:modified>
</cp:coreProperties>
</file>